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71" r:id="rId3"/>
    <p:sldId id="272" r:id="rId4"/>
    <p:sldId id="276" r:id="rId5"/>
    <p:sldId id="280" r:id="rId6"/>
    <p:sldId id="295" r:id="rId7"/>
    <p:sldId id="285" r:id="rId8"/>
    <p:sldId id="284" r:id="rId9"/>
    <p:sldId id="287" r:id="rId10"/>
    <p:sldId id="288" r:id="rId11"/>
    <p:sldId id="290" r:id="rId12"/>
    <p:sldId id="292" r:id="rId13"/>
    <p:sldId id="294" r:id="rId14"/>
    <p:sldId id="29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996" autoAdjust="0"/>
    <p:restoredTop sz="72761" autoAdjust="0"/>
  </p:normalViewPr>
  <p:slideViewPr>
    <p:cSldViewPr snapToGrid="0">
      <p:cViewPr>
        <p:scale>
          <a:sx n="40" d="100"/>
          <a:sy n="40" d="100"/>
        </p:scale>
        <p:origin x="-52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8C8EAF-9967-4567-87C1-DEAFB34CBFBC}" type="datetimeFigureOut">
              <a:rPr lang="en-IN" smtClean="0"/>
              <a:pPr/>
              <a:t>13-06-2017</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6F08CA-AC50-48F5-934B-0D94958B2156}" type="slidenum">
              <a:rPr lang="en-IN" smtClean="0"/>
              <a:pPr/>
              <a:t>‹#›</a:t>
            </a:fld>
            <a:endParaRPr lang="en-IN"/>
          </a:p>
        </p:txBody>
      </p:sp>
    </p:spTree>
    <p:extLst>
      <p:ext uri="{BB962C8B-B14F-4D97-AF65-F5344CB8AC3E}">
        <p14:creationId xmlns="" xmlns:p14="http://schemas.microsoft.com/office/powerpoint/2010/main" val="39791766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kern="1200" dirty="0">
                <a:solidFill>
                  <a:schemeClr val="tx1"/>
                </a:solidFill>
                <a:effectLst/>
                <a:latin typeface="+mn-lt"/>
                <a:ea typeface="+mn-ea"/>
                <a:cs typeface="+mn-cs"/>
              </a:rPr>
              <a:t>We tend to think that </a:t>
            </a:r>
            <a:r>
              <a:rPr lang="en-IN" sz="1200" b="0" i="0" kern="1200" dirty="0" err="1">
                <a:solidFill>
                  <a:schemeClr val="tx1"/>
                </a:solidFill>
                <a:effectLst/>
                <a:latin typeface="+mn-lt"/>
                <a:ea typeface="+mn-ea"/>
                <a:cs typeface="+mn-cs"/>
              </a:rPr>
              <a:t>newborns</a:t>
            </a:r>
            <a:r>
              <a:rPr lang="en-IN" sz="1200" b="0" i="0" kern="1200" dirty="0">
                <a:solidFill>
                  <a:schemeClr val="tx1"/>
                </a:solidFill>
                <a:effectLst/>
                <a:latin typeface="+mn-lt"/>
                <a:ea typeface="+mn-ea"/>
                <a:cs typeface="+mn-cs"/>
              </a:rPr>
              <a:t> are too little to really experience pain, and that if they do experience it, they soon forget it. However, research has shown that, indeed, babies do experience pain — and that repeated painful experiences in the </a:t>
            </a:r>
            <a:r>
              <a:rPr lang="en-IN" sz="1200" b="0" i="0" kern="1200" dirty="0" err="1">
                <a:solidFill>
                  <a:schemeClr val="tx1"/>
                </a:solidFill>
                <a:effectLst/>
                <a:latin typeface="+mn-lt"/>
                <a:ea typeface="+mn-ea"/>
                <a:cs typeface="+mn-cs"/>
              </a:rPr>
              <a:t>newborn</a:t>
            </a:r>
            <a:r>
              <a:rPr lang="en-IN" sz="1200" b="0" i="0" kern="1200" dirty="0">
                <a:solidFill>
                  <a:schemeClr val="tx1"/>
                </a:solidFill>
                <a:effectLst/>
                <a:latin typeface="+mn-lt"/>
                <a:ea typeface="+mn-ea"/>
                <a:cs typeface="+mn-cs"/>
              </a:rPr>
              <a:t> period can lead to both short- and long-term problems with development, emotions, and responses to stress.</a:t>
            </a:r>
            <a:endParaRPr lang="en-IN" dirty="0">
              <a:solidFill>
                <a:srgbClr val="FF0000"/>
              </a:solidFill>
            </a:endParaRPr>
          </a:p>
          <a:p>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1</a:t>
            </a:fld>
            <a:endParaRPr lang="en-IN"/>
          </a:p>
        </p:txBody>
      </p:sp>
    </p:spTree>
    <p:extLst>
      <p:ext uri="{BB962C8B-B14F-4D97-AF65-F5344CB8AC3E}">
        <p14:creationId xmlns="" xmlns:p14="http://schemas.microsoft.com/office/powerpoint/2010/main" val="16607883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i="0" kern="1200" dirty="0">
                <a:solidFill>
                  <a:schemeClr val="tx1"/>
                </a:solidFill>
                <a:effectLst/>
                <a:latin typeface="+mn-lt"/>
                <a:ea typeface="+mn-ea"/>
                <a:cs typeface="+mn-cs"/>
              </a:rPr>
              <a:t>Just because </a:t>
            </a:r>
            <a:r>
              <a:rPr lang="en-IN" sz="1200" b="0" i="0" kern="1200" dirty="0" err="1">
                <a:solidFill>
                  <a:schemeClr val="tx1"/>
                </a:solidFill>
                <a:effectLst/>
                <a:latin typeface="+mn-lt"/>
                <a:ea typeface="+mn-ea"/>
                <a:cs typeface="+mn-cs"/>
              </a:rPr>
              <a:t>newborn</a:t>
            </a:r>
            <a:r>
              <a:rPr lang="en-IN" sz="1200" b="0" i="0" kern="1200" dirty="0">
                <a:solidFill>
                  <a:schemeClr val="tx1"/>
                </a:solidFill>
                <a:effectLst/>
                <a:latin typeface="+mn-lt"/>
                <a:ea typeface="+mn-ea"/>
                <a:cs typeface="+mn-cs"/>
              </a:rPr>
              <a:t> babies can’t tell us they feel pain, doesn’t mean they don’t feel pain. They do. And we can help. </a:t>
            </a:r>
            <a:r>
              <a:rPr lang="en-IN" dirty="0">
                <a:solidFill>
                  <a:srgbClr val="FF0000"/>
                </a:solidFill>
              </a:rPr>
              <a:t>From the day they are born, babies can feel and express pain.</a:t>
            </a:r>
            <a:r>
              <a:rPr lang="en-US" dirty="0">
                <a:solidFill>
                  <a:srgbClr val="FF0000"/>
                </a:solidFill>
              </a:rPr>
              <a:t> What are our learning objectives in this webinar? </a:t>
            </a:r>
            <a:r>
              <a:rPr lang="en-IN" sz="1200" b="0" i="0" kern="1200" dirty="0">
                <a:solidFill>
                  <a:schemeClr val="tx1"/>
                </a:solidFill>
                <a:effectLst/>
                <a:latin typeface="+mn-lt"/>
                <a:ea typeface="+mn-ea"/>
                <a:cs typeface="+mn-cs"/>
              </a:rPr>
              <a:t>Over the years, we have learned to recognise and assess pain in babies. An assessment of pain in babies relies mostly on observing behaviours. In addition to noting behavioural changes that might indicate pain, there are physiological measures that can be used to assess pain in babies. We shall find out more about these behavioural and physiological parameters. Also, there are many established and proven objective tools available to assess pain in babies. PIPP scale is one such method and we shall learn more on it. It is important to be aware of the common procedures that cause pain in babies and the severity of pain caused.</a:t>
            </a:r>
            <a:endParaRPr lang="en-US" dirty="0"/>
          </a:p>
          <a:p>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2</a:t>
            </a:fld>
            <a:endParaRPr lang="en-IN"/>
          </a:p>
        </p:txBody>
      </p:sp>
    </p:spTree>
    <p:extLst>
      <p:ext uri="{BB962C8B-B14F-4D97-AF65-F5344CB8AC3E}">
        <p14:creationId xmlns="" xmlns:p14="http://schemas.microsoft.com/office/powerpoint/2010/main" val="31112665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3</a:t>
            </a:fld>
            <a:endParaRPr lang="en-IN"/>
          </a:p>
        </p:txBody>
      </p:sp>
    </p:spTree>
    <p:extLst>
      <p:ext uri="{BB962C8B-B14F-4D97-AF65-F5344CB8AC3E}">
        <p14:creationId xmlns="" xmlns:p14="http://schemas.microsoft.com/office/powerpoint/2010/main" val="3119284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0" i="0" u="none" strike="noStrike" kern="1200" baseline="0" dirty="0">
                <a:solidFill>
                  <a:schemeClr val="tx1"/>
                </a:solidFill>
                <a:latin typeface="+mn-lt"/>
                <a:ea typeface="+mn-ea"/>
                <a:cs typeface="+mn-cs"/>
              </a:rPr>
              <a:t>Bulging of the fatty pads about the infant’s eyes is pronounced</a:t>
            </a:r>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4</a:t>
            </a:fld>
            <a:endParaRPr lang="en-IN"/>
          </a:p>
        </p:txBody>
      </p:sp>
    </p:spTree>
    <p:extLst>
      <p:ext uri="{BB962C8B-B14F-4D97-AF65-F5344CB8AC3E}">
        <p14:creationId xmlns="" xmlns:p14="http://schemas.microsoft.com/office/powerpoint/2010/main" val="4125091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5</a:t>
            </a:fld>
            <a:endParaRPr lang="en-I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6</a:t>
            </a:fld>
            <a:endParaRPr lang="en-IN"/>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0" i="0" kern="1200" dirty="0">
                <a:solidFill>
                  <a:schemeClr val="tx1"/>
                </a:solidFill>
                <a:effectLst/>
                <a:latin typeface="+mn-lt"/>
                <a:ea typeface="+mn-ea"/>
                <a:cs typeface="+mn-cs"/>
              </a:rPr>
              <a:t>Physiological indicators like changes in  heart rate, breathing rate, blood pressure, skin colour, fall in saturations are also used to determine if a baby is in pain. </a:t>
            </a:r>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7</a:t>
            </a:fld>
            <a:endParaRPr lang="en-IN"/>
          </a:p>
        </p:txBody>
      </p:sp>
    </p:spTree>
    <p:extLst>
      <p:ext uri="{BB962C8B-B14F-4D97-AF65-F5344CB8AC3E}">
        <p14:creationId xmlns="" xmlns:p14="http://schemas.microsoft.com/office/powerpoint/2010/main" val="31936235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latin typeface="+mn-lt"/>
                <a:ea typeface="+mn-ea"/>
                <a:cs typeface="+mn-cs"/>
              </a:rPr>
              <a:t>Autonomic changes</a:t>
            </a:r>
            <a:r>
              <a:rPr lang="en-US" sz="1200" b="0" i="0" kern="1200" baseline="0" dirty="0">
                <a:solidFill>
                  <a:schemeClr val="tx1"/>
                </a:solidFill>
                <a:latin typeface="+mn-lt"/>
                <a:ea typeface="+mn-ea"/>
                <a:cs typeface="+mn-cs"/>
              </a:rPr>
              <a:t> like </a:t>
            </a:r>
            <a:r>
              <a:rPr lang="en-IN" sz="1200" b="0" i="0" kern="1200" dirty="0">
                <a:solidFill>
                  <a:schemeClr val="tx1"/>
                </a:solidFill>
                <a:effectLst/>
                <a:latin typeface="+mn-lt"/>
                <a:ea typeface="+mn-ea"/>
                <a:cs typeface="+mn-cs"/>
              </a:rPr>
              <a:t>dilated or widened pupils, sweating, vomiting, and  pallor or flushing are noted in pain. Because changes in physiological and autonomic parameters can result from other causes, including physical stress, fear, or anxiety, they can be difficult to interpret. Despite these limitations, when used with behavioural indicators, physiologic and autonomic signs can be useful as part of an overall assessment for a baby in pain.</a:t>
            </a:r>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8</a:t>
            </a:fld>
            <a:endParaRPr lang="en-IN"/>
          </a:p>
        </p:txBody>
      </p:sp>
    </p:spTree>
    <p:extLst>
      <p:ext uri="{BB962C8B-B14F-4D97-AF65-F5344CB8AC3E}">
        <p14:creationId xmlns="" xmlns:p14="http://schemas.microsoft.com/office/powerpoint/2010/main" val="23566072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9</a:t>
            </a:fld>
            <a:endParaRPr lang="en-IN"/>
          </a:p>
        </p:txBody>
      </p:sp>
    </p:spTree>
    <p:extLst>
      <p:ext uri="{BB962C8B-B14F-4D97-AF65-F5344CB8AC3E}">
        <p14:creationId xmlns="" xmlns:p14="http://schemas.microsoft.com/office/powerpoint/2010/main" val="2120588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10"/>
          </p:nvPr>
        </p:nvSpPr>
        <p:spPr/>
        <p:txBody>
          <a:bodyPr/>
          <a:lstStyle/>
          <a:p>
            <a:fld id="{FA6F08CA-AC50-48F5-934B-0D94958B2156}" type="slidenum">
              <a:rPr lang="en-IN" smtClean="0"/>
              <a:pPr/>
              <a:t>13</a:t>
            </a:fld>
            <a:endParaRPr lang="en-IN"/>
          </a:p>
        </p:txBody>
      </p:sp>
    </p:spTree>
    <p:extLst>
      <p:ext uri="{BB962C8B-B14F-4D97-AF65-F5344CB8AC3E}">
        <p14:creationId xmlns="" xmlns:p14="http://schemas.microsoft.com/office/powerpoint/2010/main" val="36638542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pPr/>
              <a:t>13-Jun-17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pPr/>
              <a:t>13-Jun-17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pPr/>
              <a:t>13-Jun-17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pPr/>
              <a:t>13-Jun-17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pPr/>
              <a:t>13-Jun-17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pPr/>
              <a:t>13-Jun-17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pPr/>
              <a:t>13-Jun-17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pPr/>
              <a:t>13-Jun-17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pPr/>
              <a:t>13-Jun-17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pPr/>
              <a:t>13-Jun-17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pPr/>
              <a:t>13-Jun-17</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pPr/>
              <a:t>13-Jun-17</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0321" y="2733709"/>
            <a:ext cx="11554688" cy="1373070"/>
          </a:xfrm>
        </p:spPr>
        <p:txBody>
          <a:bodyPr/>
          <a:lstStyle/>
          <a:p>
            <a:r>
              <a:rPr lang="en-IN" dirty="0"/>
              <a:t>Pain and Stress in  </a:t>
            </a:r>
            <a:r>
              <a:rPr lang="en-IN" b="1" dirty="0">
                <a:solidFill>
                  <a:schemeClr val="bg2"/>
                </a:solidFill>
              </a:rPr>
              <a:t>Neonates</a:t>
            </a:r>
          </a:p>
        </p:txBody>
      </p:sp>
      <p:sp>
        <p:nvSpPr>
          <p:cNvPr id="3" name="Subtitle 2"/>
          <p:cNvSpPr>
            <a:spLocks noGrp="1"/>
          </p:cNvSpPr>
          <p:nvPr>
            <p:ph type="subTitle" idx="1"/>
          </p:nvPr>
        </p:nvSpPr>
        <p:spPr>
          <a:xfrm>
            <a:off x="2694579" y="4581525"/>
            <a:ext cx="7038975" cy="1657350"/>
          </a:xfr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normAutofit fontScale="85000" lnSpcReduction="20000"/>
          </a:bodyPr>
          <a:lstStyle/>
          <a:p>
            <a:pPr algn="l"/>
            <a:r>
              <a:rPr lang="en-IN" sz="4400" b="1" dirty="0"/>
              <a:t>Mangala Bharathi. S</a:t>
            </a:r>
          </a:p>
          <a:p>
            <a:pPr algn="l"/>
            <a:r>
              <a:rPr lang="en-IN" sz="2800" dirty="0"/>
              <a:t>Associate Professor of Neonatology</a:t>
            </a:r>
          </a:p>
          <a:p>
            <a:pPr algn="l"/>
            <a:r>
              <a:rPr lang="en-IN" sz="2800" dirty="0"/>
              <a:t>Institute of Child Health and Hospital for Children</a:t>
            </a:r>
          </a:p>
          <a:p>
            <a:pPr algn="l"/>
            <a:r>
              <a:rPr lang="en-IN" sz="2800" dirty="0"/>
              <a:t>Madras Medical College, Chennai</a:t>
            </a:r>
          </a:p>
        </p:txBody>
      </p:sp>
    </p:spTree>
    <p:extLst>
      <p:ext uri="{BB962C8B-B14F-4D97-AF65-F5344CB8AC3E}">
        <p14:creationId xmlns="" xmlns:p14="http://schemas.microsoft.com/office/powerpoint/2010/main" val="2533383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4800" dirty="0"/>
              <a:t>Objectives</a:t>
            </a:r>
          </a:p>
        </p:txBody>
      </p:sp>
      <p:sp>
        <p:nvSpPr>
          <p:cNvPr id="3" name="Content Placeholder 2"/>
          <p:cNvSpPr>
            <a:spLocks noGrp="1"/>
          </p:cNvSpPr>
          <p:nvPr>
            <p:ph idx="1"/>
          </p:nvPr>
        </p:nvSpPr>
        <p:spPr>
          <a:xfrm>
            <a:off x="787001" y="2115892"/>
            <a:ext cx="10361059" cy="4437308"/>
          </a:xfrm>
        </p:spPr>
        <p:txBody>
          <a:bodyPr>
            <a:normAutofit/>
          </a:bodyPr>
          <a:lstStyle/>
          <a:p>
            <a:r>
              <a:rPr lang="en-IN" sz="3600" dirty="0"/>
              <a:t> Recognising Pain </a:t>
            </a:r>
          </a:p>
          <a:p>
            <a:pPr lvl="1"/>
            <a:r>
              <a:rPr lang="en-IN" sz="3200" dirty="0"/>
              <a:t> Behavioural Changes</a:t>
            </a:r>
          </a:p>
          <a:p>
            <a:pPr lvl="1"/>
            <a:r>
              <a:rPr lang="en-IN" sz="3200" dirty="0"/>
              <a:t> Physiological Changes</a:t>
            </a:r>
          </a:p>
          <a:p>
            <a:pPr lvl="1"/>
            <a:r>
              <a:rPr lang="en-IN" sz="3200" dirty="0"/>
              <a:t> Autonomic Changes</a:t>
            </a:r>
          </a:p>
          <a:p>
            <a:pPr lvl="1"/>
            <a:endParaRPr lang="en-IN" sz="3200" dirty="0"/>
          </a:p>
          <a:p>
            <a:r>
              <a:rPr lang="en-IN" sz="3600" dirty="0"/>
              <a:t> Procedures &amp; Pain</a:t>
            </a:r>
          </a:p>
          <a:p>
            <a:r>
              <a:rPr lang="en-IN" sz="3600" dirty="0"/>
              <a:t> Scales for pain evaluation</a:t>
            </a:r>
          </a:p>
        </p:txBody>
      </p:sp>
    </p:spTree>
    <p:extLst>
      <p:ext uri="{BB962C8B-B14F-4D97-AF65-F5344CB8AC3E}">
        <p14:creationId xmlns="" xmlns:p14="http://schemas.microsoft.com/office/powerpoint/2010/main" val="1453738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4800" dirty="0"/>
              <a:t>Behavioural Responses</a:t>
            </a:r>
          </a:p>
        </p:txBody>
      </p:sp>
      <p:sp>
        <p:nvSpPr>
          <p:cNvPr id="3" name="Content Placeholder 2"/>
          <p:cNvSpPr>
            <a:spLocks noGrp="1"/>
          </p:cNvSpPr>
          <p:nvPr>
            <p:ph idx="1"/>
          </p:nvPr>
        </p:nvSpPr>
        <p:spPr>
          <a:xfrm>
            <a:off x="1343261" y="2512132"/>
            <a:ext cx="10361059" cy="3263828"/>
          </a:xfrm>
        </p:spPr>
        <p:txBody>
          <a:bodyPr>
            <a:normAutofit/>
          </a:bodyPr>
          <a:lstStyle/>
          <a:p>
            <a:r>
              <a:rPr lang="en-IN" sz="4400" dirty="0"/>
              <a:t> </a:t>
            </a:r>
            <a:r>
              <a:rPr lang="en-US" sz="4400" dirty="0"/>
              <a:t>Facial expressions</a:t>
            </a:r>
          </a:p>
          <a:p>
            <a:r>
              <a:rPr lang="en-US" sz="4400" dirty="0"/>
              <a:t> Crying </a:t>
            </a:r>
          </a:p>
          <a:p>
            <a:r>
              <a:rPr lang="en-US" sz="4400" dirty="0"/>
              <a:t> Body movements</a:t>
            </a:r>
          </a:p>
          <a:p>
            <a:r>
              <a:rPr lang="en-US" sz="4400" dirty="0"/>
              <a:t> State changes</a:t>
            </a:r>
          </a:p>
        </p:txBody>
      </p:sp>
      <p:pic>
        <p:nvPicPr>
          <p:cNvPr id="6" name="Picture 5"/>
          <p:cNvPicPr>
            <a:picLocks noChangeAspect="1"/>
          </p:cNvPicPr>
          <p:nvPr/>
        </p:nvPicPr>
        <p:blipFill rotWithShape="1">
          <a:blip r:embed="rId3"/>
          <a:srcRect l="15856" t="19747" r="12456" b="7686"/>
          <a:stretch/>
        </p:blipFill>
        <p:spPr>
          <a:xfrm>
            <a:off x="6761746" y="2760925"/>
            <a:ext cx="5334001" cy="2807793"/>
          </a:xfrm>
          <a:prstGeom prst="rect">
            <a:avLst/>
          </a:prstGeom>
          <a:ln>
            <a:noFill/>
          </a:ln>
          <a:effectLst/>
        </p:spPr>
      </p:pic>
    </p:spTree>
    <p:extLst>
      <p:ext uri="{BB962C8B-B14F-4D97-AF65-F5344CB8AC3E}">
        <p14:creationId xmlns="" xmlns:p14="http://schemas.microsoft.com/office/powerpoint/2010/main" val="844933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595" y="0"/>
            <a:ext cx="12192000" cy="685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flipH="1" flipV="1">
            <a:off x="2743201" y="5029201"/>
            <a:ext cx="842211" cy="48126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rotWithShape="1">
          <a:blip r:embed="rId3"/>
          <a:srcRect l="15856" t="19747" r="12456" b="7686"/>
          <a:stretch/>
        </p:blipFill>
        <p:spPr>
          <a:xfrm>
            <a:off x="1136212" y="801127"/>
            <a:ext cx="9860648" cy="5190598"/>
          </a:xfrm>
          <a:prstGeom prst="rect">
            <a:avLst/>
          </a:prstGeom>
          <a:ln>
            <a:noFill/>
          </a:ln>
          <a:effectLst/>
        </p:spPr>
      </p:pic>
      <p:cxnSp>
        <p:nvCxnSpPr>
          <p:cNvPr id="15" name="Straight Arrow Connector 14"/>
          <p:cNvCxnSpPr/>
          <p:nvPr/>
        </p:nvCxnSpPr>
        <p:spPr>
          <a:xfrm flipH="1" flipV="1">
            <a:off x="7435513" y="4162926"/>
            <a:ext cx="842211" cy="481262"/>
          </a:xfrm>
          <a:prstGeom prst="straightConnector1">
            <a:avLst/>
          </a:prstGeom>
          <a:ln>
            <a:solidFill>
              <a:schemeClr val="bg1"/>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398024" y="4018545"/>
            <a:ext cx="2478519" cy="954107"/>
          </a:xfrm>
          <a:prstGeom prst="rect">
            <a:avLst/>
          </a:prstGeom>
          <a:solidFill>
            <a:schemeClr val="tx1">
              <a:lumMod val="75000"/>
            </a:schemeClr>
          </a:solidFill>
        </p:spPr>
        <p:txBody>
          <a:bodyPr wrap="square" rtlCol="0">
            <a:spAutoFit/>
          </a:bodyPr>
          <a:lstStyle/>
          <a:p>
            <a:pPr algn="ctr"/>
            <a:r>
              <a:rPr lang="en-US" sz="2800" dirty="0" smtClean="0">
                <a:solidFill>
                  <a:schemeClr val="bg1"/>
                </a:solidFill>
              </a:rPr>
              <a:t>Nasolabial Fold</a:t>
            </a:r>
            <a:endParaRPr lang="en-US" sz="2800" dirty="0">
              <a:solidFill>
                <a:schemeClr val="bg1"/>
              </a:solidFill>
            </a:endParaRPr>
          </a:p>
        </p:txBody>
      </p:sp>
    </p:spTree>
    <p:extLst>
      <p:ext uri="{BB962C8B-B14F-4D97-AF65-F5344CB8AC3E}">
        <p14:creationId xmlns="" xmlns:p14="http://schemas.microsoft.com/office/powerpoint/2010/main" val="1784137504"/>
      </p:ext>
    </p:extLst>
  </p:cSld>
  <p:clrMapOvr>
    <a:masterClrMapping/>
  </p:clrMapOvr>
  <mc:AlternateContent xmlns:mc="http://schemas.openxmlformats.org/markup-compatibility/2006">
    <mc:Choice xmlns=""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0"/>
            <a:ext cx="12192000" cy="6858000"/>
          </a:xfrm>
          <a:prstGeom prst="rect">
            <a:avLst/>
          </a:prstGeom>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ln>
            <a:noFill/>
          </a:ln>
          <a:effectLst/>
        </p:spPr>
      </p:sp>
      <p:pic>
        <p:nvPicPr>
          <p:cNvPr id="9" name="Picture 8"/>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a:alphaModFix amt="10000"/>
            <a:extLst>
              <a:ext uri="{28A0092B-C50C-407E-A947-70E740481C1C}">
                <a14:useLocalDpi xmlns="" xmlns:a14="http://schemas.microsoft.com/office/drawing/2010/main" val="0"/>
              </a:ext>
            </a:extLst>
          </a:blip>
          <a:stretch>
            <a:fillRect/>
          </a:stretch>
        </p:blipFill>
        <p:spPr>
          <a:xfrm>
            <a:off x="0" y="0"/>
            <a:ext cx="12192000" cy="6858000"/>
          </a:xfrm>
          <a:prstGeom prst="rect">
            <a:avLst/>
          </a:prstGeom>
        </p:spPr>
      </p:pic>
      <p:pic>
        <p:nvPicPr>
          <p:cNvPr id="11" name="Picture 10"/>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4">
            <a:extLst>
              <a:ext uri="{28A0092B-C50C-407E-A947-70E740481C1C}">
                <a14:useLocalDpi xmlns="" xmlns:a14="http://schemas.microsoft.com/office/drawing/2010/main" val="0"/>
              </a:ext>
            </a:extLst>
          </a:blip>
          <a:stretch>
            <a:fillRect/>
          </a:stretch>
        </p:blipFill>
        <p:spPr>
          <a:xfrm>
            <a:off x="1" y="4242851"/>
            <a:ext cx="8968084" cy="275942"/>
          </a:xfrm>
          <a:prstGeom prst="rect">
            <a:avLst/>
          </a:prstGeom>
        </p:spPr>
      </p:pic>
      <p:pic>
        <p:nvPicPr>
          <p:cNvPr id="13" name="Picture 12"/>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5">
            <a:extLst>
              <a:ext uri="{28A0092B-C50C-407E-A947-70E740481C1C}">
                <a14:useLocalDpi xmlns="" xmlns:a14="http://schemas.microsoft.com/office/drawing/2010/main" val="0"/>
              </a:ext>
            </a:extLst>
          </a:blip>
          <a:stretch>
            <a:fillRect/>
          </a:stretch>
        </p:blipFill>
        <p:spPr>
          <a:xfrm>
            <a:off x="9111716" y="4243845"/>
            <a:ext cx="3077108" cy="276940"/>
          </a:xfrm>
          <a:prstGeom prst="rect">
            <a:avLst/>
          </a:prstGeom>
        </p:spPr>
      </p:pic>
      <p:sp>
        <p:nvSpPr>
          <p:cNvPr id="15" name="Rectangle 14"/>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9" name="Group 18"/>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3176" y="0"/>
            <a:ext cx="12192000" cy="6858001"/>
            <a:chOff x="-3176" y="0"/>
            <a:chExt cx="12192000" cy="6858001"/>
          </a:xfrm>
        </p:grpSpPr>
        <p:sp useBgFill="1">
          <p:nvSpPr>
            <p:cNvPr id="20" name="Rectangle 19"/>
            <p:cNvSpPr/>
            <p:nvPr>
              <p:extLst>
                <p:ext uri="{386F3935-93C4-4BCD-93E2-E3B085C9AB24}">
                  <p16:designElem xmlns=""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extLst>
                <p:ext uri="{386F3935-93C4-4BCD-93E2-E3B085C9AB24}">
                  <p16:designElem xmlns="" xmlns:p16="http://schemas.microsoft.com/office/powerpoint/2015/main" val="1"/>
                </p:ext>
              </p:extLst>
            </p:nvPr>
          </p:nvPicPr>
          <p:blipFill>
            <a:blip r:embed="rId3">
              <a:alphaModFix amt="10000"/>
              <a:extLst>
                <a:ext uri="{28A0092B-C50C-407E-A947-70E740481C1C}">
                  <a14:useLocalDpi xmlns="" xmlns:a14="http://schemas.microsoft.com/office/drawing/2010/main" val="0"/>
                </a:ext>
              </a:extLst>
            </a:blip>
            <a:stretch>
              <a:fillRect/>
            </a:stretch>
          </p:blipFill>
          <p:spPr>
            <a:xfrm>
              <a:off x="-3176" y="0"/>
              <a:ext cx="12192000" cy="6858000"/>
            </a:xfrm>
            <a:prstGeom prst="rect">
              <a:avLst/>
            </a:prstGeom>
          </p:spPr>
        </p:pic>
      </p:grpSp>
      <p:sp>
        <p:nvSpPr>
          <p:cNvPr id="23" name="Rectangle 22"/>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White">
          <a:xfrm>
            <a:off x="0" y="4340981"/>
            <a:ext cx="8968085" cy="1660332"/>
          </a:xfrm>
          <a:prstGeom prst="rect">
            <a:avLst/>
          </a:prstGeom>
          <a:solidFill>
            <a:schemeClr val="bg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5993754"/>
            <a:ext cx="8968085" cy="275942"/>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9111715" y="5993754"/>
            <a:ext cx="3080285" cy="27594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3" descr="C:\Users\NICUDR\Desktop\PAIN\images (1).jpg"/>
          <p:cNvPicPr>
            <a:picLocks noChangeAspect="1" noChangeArrowheads="1"/>
          </p:cNvPicPr>
          <p:nvPr/>
        </p:nvPicPr>
        <p:blipFill rotWithShape="1">
          <a:blip r:embed="rId8"/>
          <a:srcRect t="5529" r="-1" b="11123"/>
          <a:stretch/>
        </p:blipFill>
        <p:spPr bwMode="auto">
          <a:xfrm>
            <a:off x="168441" y="2045368"/>
            <a:ext cx="5197642" cy="2839944"/>
          </a:xfrm>
          <a:prstGeom prst="rect">
            <a:avLst/>
          </a:prstGeom>
          <a:noFill/>
          <a:ln>
            <a:noFill/>
          </a:ln>
          <a:effectLst>
            <a:outerShdw blurRad="76200" dist="63500" dir="5040000" algn="tl" rotWithShape="0">
              <a:srgbClr val="000000">
                <a:alpha val="41000"/>
              </a:srgbClr>
            </a:outerShdw>
          </a:effectLst>
        </p:spPr>
      </p:pic>
      <p:sp>
        <p:nvSpPr>
          <p:cNvPr id="3" name="Title 2"/>
          <p:cNvSpPr>
            <a:spLocks noGrp="1"/>
          </p:cNvSpPr>
          <p:nvPr>
            <p:ph type="title"/>
          </p:nvPr>
        </p:nvSpPr>
        <p:spPr/>
        <p:txBody>
          <a:bodyPr vert="horz" lIns="91440" tIns="45720" rIns="91440" bIns="45720" rtlCol="0" anchor="b">
            <a:normAutofit/>
          </a:bodyPr>
          <a:lstStyle/>
          <a:p>
            <a:pPr algn="ctr"/>
            <a:r>
              <a:rPr lang="en-IN" sz="4800" b="1" dirty="0" smtClean="0">
                <a:solidFill>
                  <a:schemeClr val="bg1"/>
                </a:solidFill>
              </a:rPr>
              <a:t>Body Movements</a:t>
            </a:r>
            <a:endParaRPr lang="en-US" sz="4800" b="1" dirty="0">
              <a:solidFill>
                <a:schemeClr val="bg1"/>
              </a:solidFill>
            </a:endParaRPr>
          </a:p>
        </p:txBody>
      </p:sp>
      <p:pic>
        <p:nvPicPr>
          <p:cNvPr id="24" name="Picture 2" descr="C:\Users\NICUDR\Desktop\PAIN\download.jpg"/>
          <p:cNvPicPr>
            <a:picLocks noChangeAspect="1" noChangeArrowheads="1"/>
          </p:cNvPicPr>
          <p:nvPr/>
        </p:nvPicPr>
        <p:blipFill rotWithShape="1">
          <a:blip r:embed="rId9"/>
          <a:srcRect r="-1" b="10096"/>
          <a:stretch/>
        </p:blipFill>
        <p:spPr bwMode="auto">
          <a:xfrm>
            <a:off x="5556458" y="1876936"/>
            <a:ext cx="6474267" cy="3031947"/>
          </a:xfrm>
          <a:prstGeom prst="rect">
            <a:avLst/>
          </a:prstGeom>
          <a:noFill/>
          <a:ln>
            <a:noFill/>
          </a:ln>
          <a:effectLst>
            <a:outerShdw blurRad="76200" dist="63500" dir="5040000" algn="tl" rotWithShape="0">
              <a:srgbClr val="000000">
                <a:alpha val="41000"/>
              </a:srgbClr>
            </a:outerShdw>
          </a:effectLst>
        </p:spPr>
      </p:pic>
      <p:sp>
        <p:nvSpPr>
          <p:cNvPr id="30" name="Content Placeholder 21"/>
          <p:cNvSpPr>
            <a:spLocks noGrp="1"/>
          </p:cNvSpPr>
          <p:nvPr>
            <p:ph sz="half" idx="2"/>
          </p:nvPr>
        </p:nvSpPr>
        <p:spPr>
          <a:xfrm>
            <a:off x="6136105" y="4957262"/>
            <a:ext cx="5462588" cy="977900"/>
          </a:xfrm>
        </p:spPr>
        <p:txBody>
          <a:bodyPr>
            <a:normAutofit/>
          </a:bodyPr>
          <a:lstStyle/>
          <a:p>
            <a:pPr algn="ctr">
              <a:buNone/>
            </a:pPr>
            <a:r>
              <a:rPr lang="en-US" sz="3600" dirty="0" smtClean="0"/>
              <a:t>Clenching of fingers</a:t>
            </a:r>
            <a:endParaRPr lang="en-US" sz="3600" dirty="0"/>
          </a:p>
        </p:txBody>
      </p:sp>
      <p:sp>
        <p:nvSpPr>
          <p:cNvPr id="31" name="Content Placeholder 21"/>
          <p:cNvSpPr>
            <a:spLocks noGrp="1"/>
          </p:cNvSpPr>
          <p:nvPr>
            <p:ph sz="half" idx="2"/>
          </p:nvPr>
        </p:nvSpPr>
        <p:spPr>
          <a:xfrm>
            <a:off x="0" y="4989347"/>
            <a:ext cx="5462588" cy="977900"/>
          </a:xfrm>
        </p:spPr>
        <p:txBody>
          <a:bodyPr>
            <a:normAutofit/>
          </a:bodyPr>
          <a:lstStyle/>
          <a:p>
            <a:pPr algn="ctr">
              <a:buNone/>
            </a:pPr>
            <a:r>
              <a:rPr lang="en-US" sz="3600" dirty="0" smtClean="0"/>
              <a:t>Body thrashing</a:t>
            </a:r>
            <a:endParaRPr lang="en-US" sz="3600" dirty="0"/>
          </a:p>
        </p:txBody>
      </p:sp>
    </p:spTree>
    <p:extLst>
      <p:ext uri="{BB962C8B-B14F-4D97-AF65-F5344CB8AC3E}">
        <p14:creationId xmlns="" xmlns:p14="http://schemas.microsoft.com/office/powerpoint/2010/main" val="21726038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0"/>
            <a:ext cx="12192000" cy="6858000"/>
          </a:xfrm>
          <a:prstGeom prst="rect">
            <a:avLst/>
          </a:prstGeom>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ln>
            <a:noFill/>
          </a:ln>
          <a:effectLst/>
        </p:spPr>
      </p:sp>
      <p:pic>
        <p:nvPicPr>
          <p:cNvPr id="9" name="Picture 8"/>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3">
            <a:alphaModFix amt="10000"/>
            <a:extLst>
              <a:ext uri="{28A0092B-C50C-407E-A947-70E740481C1C}">
                <a14:useLocalDpi xmlns="" xmlns:a14="http://schemas.microsoft.com/office/drawing/2010/main" val="0"/>
              </a:ext>
            </a:extLst>
          </a:blip>
          <a:stretch>
            <a:fillRect/>
          </a:stretch>
        </p:blipFill>
        <p:spPr>
          <a:xfrm>
            <a:off x="0" y="0"/>
            <a:ext cx="12192000" cy="6858000"/>
          </a:xfrm>
          <a:prstGeom prst="rect">
            <a:avLst/>
          </a:prstGeom>
        </p:spPr>
      </p:pic>
      <p:pic>
        <p:nvPicPr>
          <p:cNvPr id="11" name="Picture 10"/>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4">
            <a:extLst>
              <a:ext uri="{28A0092B-C50C-407E-A947-70E740481C1C}">
                <a14:useLocalDpi xmlns="" xmlns:a14="http://schemas.microsoft.com/office/drawing/2010/main" val="0"/>
              </a:ext>
            </a:extLst>
          </a:blip>
          <a:stretch>
            <a:fillRect/>
          </a:stretch>
        </p:blipFill>
        <p:spPr>
          <a:xfrm>
            <a:off x="1" y="4242851"/>
            <a:ext cx="8968084" cy="275942"/>
          </a:xfrm>
          <a:prstGeom prst="rect">
            <a:avLst/>
          </a:prstGeom>
        </p:spPr>
      </p:pic>
      <p:pic>
        <p:nvPicPr>
          <p:cNvPr id="13" name="Picture 12"/>
          <p:cNvPicPr>
            <a:picLocks noGrp="1" noRot="1" noChangeAspect="1" noMove="1" noResize="1" noEditPoints="1" noAdjustHandles="1" noChangeArrowheads="1" noChangeShapeType="1" noCrop="1"/>
          </p:cNvPicPr>
          <p:nvPr>
            <p:extLst>
              <p:ext uri="{386F3935-93C4-4BCD-93E2-E3B085C9AB24}">
                <p16:designElem xmlns="" xmlns:p16="http://schemas.microsoft.com/office/powerpoint/2015/main" val="1"/>
              </p:ext>
            </p:extLst>
          </p:nvPr>
        </p:nvPicPr>
        <p:blipFill>
          <a:blip r:embed="rId5">
            <a:extLst>
              <a:ext uri="{28A0092B-C50C-407E-A947-70E740481C1C}">
                <a14:useLocalDpi xmlns="" xmlns:a14="http://schemas.microsoft.com/office/drawing/2010/main" val="0"/>
              </a:ext>
            </a:extLst>
          </a:blip>
          <a:stretch>
            <a:fillRect/>
          </a:stretch>
        </p:blipFill>
        <p:spPr>
          <a:xfrm>
            <a:off x="9111716" y="4243845"/>
            <a:ext cx="3077108" cy="276940"/>
          </a:xfrm>
          <a:prstGeom prst="rect">
            <a:avLst/>
          </a:prstGeom>
        </p:spPr>
      </p:pic>
      <p:sp>
        <p:nvSpPr>
          <p:cNvPr id="15" name="Rectangle 14"/>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18"/>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3176" y="0"/>
            <a:ext cx="12192000" cy="6858001"/>
            <a:chOff x="-3176" y="0"/>
            <a:chExt cx="12192000" cy="6858001"/>
          </a:xfrm>
        </p:grpSpPr>
        <p:sp useBgFill="1">
          <p:nvSpPr>
            <p:cNvPr id="20" name="Rectangle 19"/>
            <p:cNvSpPr/>
            <p:nvPr>
              <p:extLst>
                <p:ext uri="{386F3935-93C4-4BCD-93E2-E3B085C9AB24}">
                  <p16:designElem xmlns=""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extLst>
                <p:ext uri="{386F3935-93C4-4BCD-93E2-E3B085C9AB24}">
                  <p16:designElem xmlns="" xmlns:p16="http://schemas.microsoft.com/office/powerpoint/2015/main" val="1"/>
                </p:ext>
              </p:extLst>
            </p:nvPr>
          </p:nvPicPr>
          <p:blipFill>
            <a:blip r:embed="rId3">
              <a:alphaModFix amt="10000"/>
              <a:extLst>
                <a:ext uri="{28A0092B-C50C-407E-A947-70E740481C1C}">
                  <a14:useLocalDpi xmlns="" xmlns:a14="http://schemas.microsoft.com/office/drawing/2010/main" val="0"/>
                </a:ext>
              </a:extLst>
            </a:blip>
            <a:stretch>
              <a:fillRect/>
            </a:stretch>
          </p:blipFill>
          <p:spPr>
            <a:xfrm>
              <a:off x="-3176" y="0"/>
              <a:ext cx="12192000" cy="6858000"/>
            </a:xfrm>
            <a:prstGeom prst="rect">
              <a:avLst/>
            </a:prstGeom>
          </p:spPr>
        </p:pic>
      </p:grpSp>
      <p:sp>
        <p:nvSpPr>
          <p:cNvPr id="23" name="Rectangle 22"/>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grayWhite">
          <a:xfrm>
            <a:off x="0" y="4340981"/>
            <a:ext cx="8968085" cy="1660332"/>
          </a:xfrm>
          <a:prstGeom prst="rect">
            <a:avLst/>
          </a:prstGeom>
          <a:solidFill>
            <a:schemeClr val="bg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5993754"/>
            <a:ext cx="8968085" cy="275942"/>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9111715" y="5993754"/>
            <a:ext cx="3080285" cy="27594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680321" y="344157"/>
            <a:ext cx="10629363" cy="1080938"/>
          </a:xfrm>
        </p:spPr>
        <p:txBody>
          <a:bodyPr vert="horz" lIns="91440" tIns="45720" rIns="91440" bIns="45720" rtlCol="0" anchor="b">
            <a:normAutofit/>
          </a:bodyPr>
          <a:lstStyle/>
          <a:p>
            <a:pPr algn="ctr"/>
            <a:r>
              <a:rPr lang="en-IN" sz="4800" b="1" dirty="0" smtClean="0">
                <a:solidFill>
                  <a:schemeClr val="bg1"/>
                </a:solidFill>
              </a:rPr>
              <a:t>Body Movements</a:t>
            </a:r>
            <a:endParaRPr lang="en-US" sz="4800" b="1" dirty="0">
              <a:solidFill>
                <a:schemeClr val="bg1"/>
              </a:solidFill>
            </a:endParaRPr>
          </a:p>
        </p:txBody>
      </p:sp>
      <p:sp>
        <p:nvSpPr>
          <p:cNvPr id="30" name="Content Placeholder 21"/>
          <p:cNvSpPr>
            <a:spLocks noGrp="1"/>
          </p:cNvSpPr>
          <p:nvPr>
            <p:ph sz="half" idx="2"/>
          </p:nvPr>
        </p:nvSpPr>
        <p:spPr>
          <a:xfrm>
            <a:off x="6593302" y="4909136"/>
            <a:ext cx="5462588" cy="977900"/>
          </a:xfrm>
        </p:spPr>
        <p:txBody>
          <a:bodyPr>
            <a:normAutofit/>
          </a:bodyPr>
          <a:lstStyle/>
          <a:p>
            <a:pPr algn="ctr">
              <a:buNone/>
            </a:pPr>
            <a:r>
              <a:rPr lang="en-US" sz="3600" dirty="0" smtClean="0"/>
              <a:t>Arching of back</a:t>
            </a:r>
            <a:endParaRPr lang="en-US" sz="3600" dirty="0"/>
          </a:p>
        </p:txBody>
      </p:sp>
      <p:sp>
        <p:nvSpPr>
          <p:cNvPr id="31" name="Content Placeholder 21"/>
          <p:cNvSpPr>
            <a:spLocks noGrp="1"/>
          </p:cNvSpPr>
          <p:nvPr>
            <p:ph sz="half" idx="2"/>
          </p:nvPr>
        </p:nvSpPr>
        <p:spPr>
          <a:xfrm>
            <a:off x="0" y="4989347"/>
            <a:ext cx="5366084" cy="977900"/>
          </a:xfrm>
        </p:spPr>
        <p:txBody>
          <a:bodyPr>
            <a:normAutofit/>
          </a:bodyPr>
          <a:lstStyle/>
          <a:p>
            <a:pPr algn="ctr">
              <a:buNone/>
            </a:pPr>
            <a:r>
              <a:rPr lang="en-US" sz="3600" dirty="0" smtClean="0"/>
              <a:t>Writhing Movements</a:t>
            </a:r>
            <a:endParaRPr lang="en-US" sz="3600" dirty="0"/>
          </a:p>
        </p:txBody>
      </p:sp>
      <p:pic>
        <p:nvPicPr>
          <p:cNvPr id="19" name="Picture 5" descr="C:\Users\NICUDR\Desktop\PAIN\images (3).jpg"/>
          <p:cNvPicPr>
            <a:picLocks noChangeAspect="1" noChangeArrowheads="1"/>
          </p:cNvPicPr>
          <p:nvPr/>
        </p:nvPicPr>
        <p:blipFill rotWithShape="1">
          <a:blip r:embed="rId8"/>
          <a:srcRect t="9631" b="7792"/>
          <a:stretch/>
        </p:blipFill>
        <p:spPr bwMode="auto">
          <a:xfrm>
            <a:off x="0" y="1732557"/>
            <a:ext cx="5390127" cy="2524236"/>
          </a:xfrm>
          <a:prstGeom prst="rect">
            <a:avLst/>
          </a:prstGeom>
          <a:noFill/>
          <a:ln>
            <a:noFill/>
          </a:ln>
          <a:effectLst>
            <a:outerShdw blurRad="76200" dist="63500" dir="5040000" algn="tl" rotWithShape="0">
              <a:srgbClr val="000000">
                <a:alpha val="41000"/>
              </a:srgbClr>
            </a:outerShdw>
          </a:effectLst>
        </p:spPr>
      </p:pic>
      <p:pic>
        <p:nvPicPr>
          <p:cNvPr id="22" name="Picture 4" descr="C:\Users\NICUDR\Desktop\PAIN\images (2).jpg"/>
          <p:cNvPicPr>
            <a:picLocks noChangeAspect="1" noChangeArrowheads="1"/>
          </p:cNvPicPr>
          <p:nvPr/>
        </p:nvPicPr>
        <p:blipFill rotWithShape="1">
          <a:blip r:embed="rId9"/>
          <a:srcRect/>
          <a:stretch/>
        </p:blipFill>
        <p:spPr bwMode="auto">
          <a:xfrm>
            <a:off x="7043172" y="1684421"/>
            <a:ext cx="5148828" cy="2550696"/>
          </a:xfrm>
          <a:prstGeom prst="rect">
            <a:avLst/>
          </a:prstGeom>
          <a:noFill/>
          <a:ln>
            <a:noFill/>
          </a:ln>
          <a:effectLst>
            <a:outerShdw blurRad="76200" dist="63500" dir="5040000" algn="tl" rotWithShape="0">
              <a:srgbClr val="000000">
                <a:alpha val="41000"/>
              </a:srgbClr>
            </a:outerShdw>
          </a:effectLst>
        </p:spPr>
      </p:pic>
    </p:spTree>
    <p:extLst>
      <p:ext uri="{BB962C8B-B14F-4D97-AF65-F5344CB8AC3E}">
        <p14:creationId xmlns="" xmlns:p14="http://schemas.microsoft.com/office/powerpoint/2010/main" val="21726038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5400" dirty="0"/>
              <a:t>Physiological Responses</a:t>
            </a:r>
          </a:p>
        </p:txBody>
      </p:sp>
      <p:sp>
        <p:nvSpPr>
          <p:cNvPr id="3" name="Content Placeholder 2"/>
          <p:cNvSpPr>
            <a:spLocks noGrp="1"/>
          </p:cNvSpPr>
          <p:nvPr>
            <p:ph idx="1"/>
          </p:nvPr>
        </p:nvSpPr>
        <p:spPr>
          <a:xfrm>
            <a:off x="1775696" y="2365448"/>
            <a:ext cx="9613861" cy="3599316"/>
          </a:xfrm>
        </p:spPr>
        <p:txBody>
          <a:bodyPr>
            <a:normAutofit/>
          </a:bodyPr>
          <a:lstStyle/>
          <a:p>
            <a:pPr marL="0" indent="0">
              <a:buNone/>
            </a:pPr>
            <a:r>
              <a:rPr lang="en-IN" sz="4000" b="1" dirty="0">
                <a:solidFill>
                  <a:schemeClr val="bg1"/>
                </a:solidFill>
              </a:rPr>
              <a:t>Changes in </a:t>
            </a:r>
          </a:p>
          <a:p>
            <a:r>
              <a:rPr lang="en-US" sz="4000" dirty="0"/>
              <a:t> Heart rate</a:t>
            </a:r>
          </a:p>
          <a:p>
            <a:r>
              <a:rPr lang="en-US" sz="4000" dirty="0"/>
              <a:t> Blood pressure</a:t>
            </a:r>
          </a:p>
          <a:p>
            <a:r>
              <a:rPr lang="en-US" sz="4000" dirty="0"/>
              <a:t> Respiratory rate</a:t>
            </a:r>
          </a:p>
          <a:p>
            <a:r>
              <a:rPr lang="en-US" sz="4000" dirty="0"/>
              <a:t> Saturation</a:t>
            </a:r>
            <a:endParaRPr lang="en-IN" sz="4000" dirty="0"/>
          </a:p>
        </p:txBody>
      </p:sp>
    </p:spTree>
    <p:extLst>
      <p:ext uri="{BB962C8B-B14F-4D97-AF65-F5344CB8AC3E}">
        <p14:creationId xmlns="" xmlns:p14="http://schemas.microsoft.com/office/powerpoint/2010/main" val="1124419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5400" dirty="0"/>
              <a:t>Autonomic Changes</a:t>
            </a:r>
          </a:p>
        </p:txBody>
      </p:sp>
      <p:sp>
        <p:nvSpPr>
          <p:cNvPr id="3" name="Content Placeholder 2"/>
          <p:cNvSpPr>
            <a:spLocks noGrp="1"/>
          </p:cNvSpPr>
          <p:nvPr>
            <p:ph idx="1"/>
          </p:nvPr>
        </p:nvSpPr>
        <p:spPr>
          <a:xfrm>
            <a:off x="1642346" y="2327348"/>
            <a:ext cx="9613861" cy="3599316"/>
          </a:xfrm>
        </p:spPr>
        <p:txBody>
          <a:bodyPr>
            <a:normAutofit/>
          </a:bodyPr>
          <a:lstStyle/>
          <a:p>
            <a:r>
              <a:rPr lang="en-IN" sz="4800" dirty="0"/>
              <a:t> </a:t>
            </a:r>
            <a:r>
              <a:rPr lang="en-US" sz="4800" dirty="0"/>
              <a:t>Mydriasis </a:t>
            </a:r>
          </a:p>
          <a:p>
            <a:r>
              <a:rPr lang="en-US" sz="4800" dirty="0"/>
              <a:t> Sweating </a:t>
            </a:r>
          </a:p>
          <a:p>
            <a:r>
              <a:rPr lang="en-US" sz="4800" dirty="0"/>
              <a:t> Pallor </a:t>
            </a:r>
          </a:p>
          <a:p>
            <a:r>
              <a:rPr lang="en-US" sz="4800" dirty="0"/>
              <a:t> Flushing </a:t>
            </a:r>
          </a:p>
          <a:p>
            <a:endParaRPr lang="en-IN" sz="4800" dirty="0"/>
          </a:p>
        </p:txBody>
      </p:sp>
    </p:spTree>
    <p:extLst>
      <p:ext uri="{BB962C8B-B14F-4D97-AF65-F5344CB8AC3E}">
        <p14:creationId xmlns="" xmlns:p14="http://schemas.microsoft.com/office/powerpoint/2010/main" val="1753425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221" y="753228"/>
            <a:ext cx="9613861" cy="1080938"/>
          </a:xfrm>
        </p:spPr>
        <p:txBody>
          <a:bodyPr>
            <a:normAutofit fontScale="90000"/>
          </a:bodyPr>
          <a:lstStyle/>
          <a:p>
            <a:r>
              <a:rPr lang="en-IN" sz="6000" dirty="0" smtClean="0"/>
              <a:t>Painful Procedures: Mild </a:t>
            </a:r>
            <a:r>
              <a:rPr lang="en-IN" sz="6000" dirty="0"/>
              <a:t>Pain</a:t>
            </a:r>
          </a:p>
        </p:txBody>
      </p:sp>
      <p:sp>
        <p:nvSpPr>
          <p:cNvPr id="4" name="Content Placeholder 3"/>
          <p:cNvSpPr>
            <a:spLocks noGrp="1"/>
          </p:cNvSpPr>
          <p:nvPr>
            <p:ph sz="half" idx="1"/>
          </p:nvPr>
        </p:nvSpPr>
        <p:spPr>
          <a:xfrm>
            <a:off x="642221" y="2622623"/>
            <a:ext cx="6052762" cy="3599316"/>
          </a:xfrm>
        </p:spPr>
        <p:txBody>
          <a:bodyPr>
            <a:normAutofit/>
          </a:bodyPr>
          <a:lstStyle/>
          <a:p>
            <a:r>
              <a:rPr lang="en-IN" sz="3600" dirty="0"/>
              <a:t> Physical Examination</a:t>
            </a:r>
          </a:p>
          <a:p>
            <a:r>
              <a:rPr lang="en-IN" sz="3600" dirty="0"/>
              <a:t> Heel Prick</a:t>
            </a:r>
          </a:p>
          <a:p>
            <a:r>
              <a:rPr lang="en-IN" sz="3600" dirty="0"/>
              <a:t> Venepuncture</a:t>
            </a:r>
          </a:p>
          <a:p>
            <a:r>
              <a:rPr lang="en-IN" sz="3600" dirty="0"/>
              <a:t> Arterial puncture</a:t>
            </a:r>
          </a:p>
          <a:p>
            <a:pPr marL="0" indent="0">
              <a:buNone/>
            </a:pPr>
            <a:endParaRPr lang="en-IN" sz="3600" dirty="0"/>
          </a:p>
        </p:txBody>
      </p:sp>
      <p:sp>
        <p:nvSpPr>
          <p:cNvPr id="5" name="Content Placeholder 4"/>
          <p:cNvSpPr>
            <a:spLocks noGrp="1"/>
          </p:cNvSpPr>
          <p:nvPr>
            <p:ph sz="half" idx="2"/>
          </p:nvPr>
        </p:nvSpPr>
        <p:spPr>
          <a:xfrm>
            <a:off x="6222774" y="2622623"/>
            <a:ext cx="6054952" cy="3599316"/>
          </a:xfrm>
        </p:spPr>
        <p:txBody>
          <a:bodyPr>
            <a:noAutofit/>
          </a:bodyPr>
          <a:lstStyle/>
          <a:p>
            <a:r>
              <a:rPr lang="en-IN" sz="3600" dirty="0"/>
              <a:t> </a:t>
            </a:r>
            <a:r>
              <a:rPr lang="en-IN" sz="3600" dirty="0" err="1"/>
              <a:t>Im</a:t>
            </a:r>
            <a:r>
              <a:rPr lang="en-IN" sz="3600" dirty="0"/>
              <a:t>/</a:t>
            </a:r>
            <a:r>
              <a:rPr lang="en-IN" sz="3600" dirty="0" err="1"/>
              <a:t>sc</a:t>
            </a:r>
            <a:r>
              <a:rPr lang="en-IN" sz="3600" dirty="0"/>
              <a:t> injections</a:t>
            </a:r>
          </a:p>
          <a:p>
            <a:r>
              <a:rPr lang="en-IN" sz="3600" dirty="0"/>
              <a:t> Feeding tube insertion</a:t>
            </a:r>
          </a:p>
          <a:p>
            <a:r>
              <a:rPr lang="en-IN" sz="3600" dirty="0"/>
              <a:t> Umbilical cannulation</a:t>
            </a:r>
          </a:p>
          <a:p>
            <a:r>
              <a:rPr lang="en-IN" sz="3600" dirty="0"/>
              <a:t> Adhesive tape removal</a:t>
            </a:r>
          </a:p>
        </p:txBody>
      </p:sp>
    </p:spTree>
    <p:extLst>
      <p:ext uri="{BB962C8B-B14F-4D97-AF65-F5344CB8AC3E}">
        <p14:creationId xmlns="" xmlns:p14="http://schemas.microsoft.com/office/powerpoint/2010/main" val="38957803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172163" cy="1080938"/>
          </a:xfrm>
        </p:spPr>
        <p:txBody>
          <a:bodyPr>
            <a:normAutofit/>
          </a:bodyPr>
          <a:lstStyle/>
          <a:p>
            <a:r>
              <a:rPr lang="en-IN" sz="4800" dirty="0" smtClean="0"/>
              <a:t>Painful Procedures: Moderate </a:t>
            </a:r>
            <a:r>
              <a:rPr lang="en-IN" sz="4800" dirty="0"/>
              <a:t>Pain</a:t>
            </a:r>
          </a:p>
        </p:txBody>
      </p:sp>
      <p:sp>
        <p:nvSpPr>
          <p:cNvPr id="4" name="Content Placeholder 3"/>
          <p:cNvSpPr>
            <a:spLocks noGrp="1"/>
          </p:cNvSpPr>
          <p:nvPr>
            <p:ph sz="half" idx="1"/>
          </p:nvPr>
        </p:nvSpPr>
        <p:spPr>
          <a:xfrm>
            <a:off x="1118471" y="2327348"/>
            <a:ext cx="6052762" cy="3599316"/>
          </a:xfrm>
        </p:spPr>
        <p:txBody>
          <a:bodyPr>
            <a:normAutofit/>
          </a:bodyPr>
          <a:lstStyle/>
          <a:p>
            <a:r>
              <a:rPr lang="en-IN" sz="3600" dirty="0"/>
              <a:t> Lumbar puncture</a:t>
            </a:r>
          </a:p>
          <a:p>
            <a:r>
              <a:rPr lang="en-IN" sz="3600" dirty="0"/>
              <a:t> Intubation</a:t>
            </a:r>
          </a:p>
          <a:p>
            <a:r>
              <a:rPr lang="en-IN" sz="3600" dirty="0"/>
              <a:t> ET suction</a:t>
            </a:r>
          </a:p>
          <a:p>
            <a:r>
              <a:rPr lang="en-IN" sz="3600" dirty="0"/>
              <a:t> ICD drain</a:t>
            </a:r>
          </a:p>
          <a:p>
            <a:r>
              <a:rPr lang="en-IN" sz="3600" dirty="0"/>
              <a:t> Ventricular tap</a:t>
            </a:r>
          </a:p>
          <a:p>
            <a:pPr marL="0" indent="0">
              <a:buNone/>
            </a:pPr>
            <a:endParaRPr lang="en-IN" sz="3600" dirty="0"/>
          </a:p>
        </p:txBody>
      </p:sp>
      <p:sp>
        <p:nvSpPr>
          <p:cNvPr id="5" name="Content Placeholder 4"/>
          <p:cNvSpPr>
            <a:spLocks noGrp="1"/>
          </p:cNvSpPr>
          <p:nvPr>
            <p:ph sz="half" idx="2"/>
          </p:nvPr>
        </p:nvSpPr>
        <p:spPr>
          <a:xfrm>
            <a:off x="6251349" y="2330596"/>
            <a:ext cx="6054952" cy="3599316"/>
          </a:xfrm>
        </p:spPr>
        <p:txBody>
          <a:bodyPr>
            <a:noAutofit/>
          </a:bodyPr>
          <a:lstStyle/>
          <a:p>
            <a:r>
              <a:rPr lang="en-IN" sz="3600" dirty="0"/>
              <a:t> </a:t>
            </a:r>
            <a:r>
              <a:rPr lang="en-IN" sz="3600" dirty="0" err="1"/>
              <a:t>Rop</a:t>
            </a:r>
            <a:r>
              <a:rPr lang="en-IN" sz="3600" dirty="0"/>
              <a:t> examination</a:t>
            </a:r>
          </a:p>
          <a:p>
            <a:r>
              <a:rPr lang="en-IN" sz="3600" dirty="0"/>
              <a:t> Central line </a:t>
            </a:r>
          </a:p>
          <a:p>
            <a:pPr lvl="1"/>
            <a:r>
              <a:rPr lang="en-IN" sz="3200" dirty="0"/>
              <a:t> insertion or removal</a:t>
            </a:r>
          </a:p>
          <a:p>
            <a:r>
              <a:rPr lang="en-IN" sz="3600" dirty="0"/>
              <a:t> Chest physiotherapy</a:t>
            </a:r>
          </a:p>
          <a:p>
            <a:r>
              <a:rPr lang="en-IN" sz="3600" dirty="0"/>
              <a:t> Dressing change</a:t>
            </a:r>
          </a:p>
          <a:p>
            <a:r>
              <a:rPr lang="en-IN" sz="3600" dirty="0"/>
              <a:t> Suprapubic puncture</a:t>
            </a:r>
          </a:p>
        </p:txBody>
      </p:sp>
    </p:spTree>
    <p:extLst>
      <p:ext uri="{BB962C8B-B14F-4D97-AF65-F5344CB8AC3E}">
        <p14:creationId xmlns="" xmlns:p14="http://schemas.microsoft.com/office/powerpoint/2010/main" val="4060085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IN" sz="4800" dirty="0" smtClean="0"/>
              <a:t>Other conditions</a:t>
            </a:r>
            <a:endParaRPr lang="en-IN" sz="4800" dirty="0"/>
          </a:p>
        </p:txBody>
      </p:sp>
      <p:sp>
        <p:nvSpPr>
          <p:cNvPr id="3" name="Content Placeholder 2"/>
          <p:cNvSpPr>
            <a:spLocks noGrp="1"/>
          </p:cNvSpPr>
          <p:nvPr>
            <p:ph idx="1"/>
          </p:nvPr>
        </p:nvSpPr>
        <p:spPr>
          <a:xfrm>
            <a:off x="2090021" y="2222573"/>
            <a:ext cx="9613861" cy="3599316"/>
          </a:xfrm>
        </p:spPr>
        <p:txBody>
          <a:bodyPr>
            <a:normAutofit lnSpcReduction="10000"/>
          </a:bodyPr>
          <a:lstStyle/>
          <a:p>
            <a:r>
              <a:rPr lang="en-IN" sz="4400" dirty="0"/>
              <a:t> </a:t>
            </a:r>
            <a:r>
              <a:rPr lang="en-IN" sz="4400" dirty="0" smtClean="0"/>
              <a:t>Surgical procedures</a:t>
            </a:r>
          </a:p>
          <a:p>
            <a:r>
              <a:rPr lang="en-IN" sz="4400" dirty="0" smtClean="0"/>
              <a:t> NEC</a:t>
            </a:r>
            <a:endParaRPr lang="en-IN" sz="4400" dirty="0"/>
          </a:p>
          <a:p>
            <a:r>
              <a:rPr lang="en-IN" sz="4400" dirty="0"/>
              <a:t> Mechanical Ventilation</a:t>
            </a:r>
          </a:p>
          <a:p>
            <a:r>
              <a:rPr lang="en-IN" sz="4400" dirty="0"/>
              <a:t> Meningitis</a:t>
            </a:r>
          </a:p>
          <a:p>
            <a:r>
              <a:rPr lang="en-IN" sz="4400" dirty="0"/>
              <a:t> Bone and Joint Infections</a:t>
            </a:r>
          </a:p>
        </p:txBody>
      </p:sp>
    </p:spTree>
    <p:extLst>
      <p:ext uri="{BB962C8B-B14F-4D97-AF65-F5344CB8AC3E}">
        <p14:creationId xmlns="" xmlns:p14="http://schemas.microsoft.com/office/powerpoint/2010/main" val="3511531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323" y="457200"/>
            <a:ext cx="11598442" cy="1352903"/>
          </a:xfrm>
        </p:spPr>
        <p:txBody>
          <a:bodyPr>
            <a:normAutofit/>
          </a:bodyPr>
          <a:lstStyle/>
          <a:p>
            <a:pPr algn="ctr"/>
            <a:r>
              <a:rPr lang="en-IN" sz="4400" b="1" dirty="0" smtClean="0"/>
              <a:t>P</a:t>
            </a:r>
            <a:r>
              <a:rPr lang="en-IN" sz="4400" dirty="0" smtClean="0"/>
              <a:t>remature </a:t>
            </a:r>
            <a:r>
              <a:rPr lang="en-IN" sz="4400" b="1" dirty="0" smtClean="0"/>
              <a:t>I</a:t>
            </a:r>
            <a:r>
              <a:rPr lang="en-IN" sz="4400" dirty="0" smtClean="0"/>
              <a:t>nfant </a:t>
            </a:r>
            <a:r>
              <a:rPr lang="en-IN" sz="4400" b="1" dirty="0" smtClean="0"/>
              <a:t>P</a:t>
            </a:r>
            <a:r>
              <a:rPr lang="en-IN" sz="4400" dirty="0" smtClean="0"/>
              <a:t>ain </a:t>
            </a:r>
            <a:r>
              <a:rPr lang="en-IN" sz="4400" b="1" dirty="0" smtClean="0"/>
              <a:t>P</a:t>
            </a:r>
            <a:r>
              <a:rPr lang="en-IN" sz="4400" dirty="0" smtClean="0"/>
              <a:t>rofile: PIPP </a:t>
            </a:r>
            <a:r>
              <a:rPr lang="en-IN" sz="4400" dirty="0"/>
              <a:t>Scale</a:t>
            </a:r>
          </a:p>
        </p:txBody>
      </p:sp>
      <p:sp>
        <p:nvSpPr>
          <p:cNvPr id="3" name="Content Placeholder 2"/>
          <p:cNvSpPr>
            <a:spLocks noGrp="1"/>
          </p:cNvSpPr>
          <p:nvPr>
            <p:ph idx="1"/>
          </p:nvPr>
        </p:nvSpPr>
        <p:spPr>
          <a:xfrm>
            <a:off x="1194671" y="2288747"/>
            <a:ext cx="9613861" cy="3599316"/>
          </a:xfrm>
        </p:spPr>
        <p:txBody>
          <a:bodyPr>
            <a:normAutofit/>
          </a:bodyPr>
          <a:lstStyle/>
          <a:p>
            <a:r>
              <a:rPr lang="en-IN" sz="4000" dirty="0"/>
              <a:t> Facial Actions</a:t>
            </a:r>
          </a:p>
          <a:p>
            <a:r>
              <a:rPr lang="en-IN" sz="4000" dirty="0"/>
              <a:t> Heart Rate Changes</a:t>
            </a:r>
          </a:p>
          <a:p>
            <a:r>
              <a:rPr lang="en-IN" sz="4000" dirty="0"/>
              <a:t> Saturation Changes</a:t>
            </a:r>
          </a:p>
          <a:p>
            <a:r>
              <a:rPr lang="en-IN" sz="4000" dirty="0"/>
              <a:t> State</a:t>
            </a:r>
          </a:p>
          <a:p>
            <a:r>
              <a:rPr lang="en-IN" sz="4000" dirty="0"/>
              <a:t> Gestational Age</a:t>
            </a:r>
          </a:p>
          <a:p>
            <a:endParaRPr lang="en-IN" sz="4000" dirty="0"/>
          </a:p>
        </p:txBody>
      </p:sp>
    </p:spTree>
    <p:extLst>
      <p:ext uri="{BB962C8B-B14F-4D97-AF65-F5344CB8AC3E}">
        <p14:creationId xmlns="" xmlns:p14="http://schemas.microsoft.com/office/powerpoint/2010/main" val="3470602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8"/>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595" y="0"/>
            <a:ext cx="12192000" cy="68580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0"/>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p:nvPicPr>
        <p:blipFill rotWithShape="1">
          <a:blip r:embed="rId3"/>
          <a:srcRect l="5836" t="31269" r="4055" b="5684"/>
          <a:stretch/>
        </p:blipFill>
        <p:spPr>
          <a:xfrm>
            <a:off x="391287" y="480060"/>
            <a:ext cx="11237976" cy="5897880"/>
          </a:xfrm>
          <a:prstGeom prst="rect">
            <a:avLst/>
          </a:prstGeom>
          <a:ln>
            <a:noFill/>
          </a:ln>
          <a:effectLst/>
        </p:spPr>
      </p:pic>
    </p:spTree>
    <p:extLst>
      <p:ext uri="{BB962C8B-B14F-4D97-AF65-F5344CB8AC3E}">
        <p14:creationId xmlns="" xmlns:p14="http://schemas.microsoft.com/office/powerpoint/2010/main" val="1765732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IN" sz="7200" dirty="0"/>
              <a:t>Thank You</a:t>
            </a:r>
          </a:p>
        </p:txBody>
      </p:sp>
      <p:sp>
        <p:nvSpPr>
          <p:cNvPr id="3" name="Subtitle 2"/>
          <p:cNvSpPr>
            <a:spLocks noGrp="1"/>
          </p:cNvSpPr>
          <p:nvPr>
            <p:ph type="subTitle" idx="1"/>
          </p:nvPr>
        </p:nvSpPr>
        <p:spPr/>
        <p:txBody>
          <a:bodyPr/>
          <a:lstStyle/>
          <a:p>
            <a:endParaRPr lang="en-IN"/>
          </a:p>
        </p:txBody>
      </p:sp>
    </p:spTree>
    <p:extLst>
      <p:ext uri="{BB962C8B-B14F-4D97-AF65-F5344CB8AC3E}">
        <p14:creationId xmlns="" xmlns:p14="http://schemas.microsoft.com/office/powerpoint/2010/main" val="1431720422"/>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TM04033917[[fn=Berlin]]</Template>
  <TotalTime>125</TotalTime>
  <Words>475</Words>
  <Application>Microsoft Office PowerPoint</Application>
  <PresentationFormat>Custom</PresentationFormat>
  <Paragraphs>85</Paragraphs>
  <Slides>14</Slides>
  <Notes>10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Berlin</vt:lpstr>
      <vt:lpstr>Pain and Stress in  Neonates</vt:lpstr>
      <vt:lpstr>Objectives</vt:lpstr>
      <vt:lpstr>Behavioural Responses</vt:lpstr>
      <vt:lpstr>Slide 4</vt:lpstr>
      <vt:lpstr>Body Movements</vt:lpstr>
      <vt:lpstr>Body Movements</vt:lpstr>
      <vt:lpstr>Physiological Responses</vt:lpstr>
      <vt:lpstr>Autonomic Changes</vt:lpstr>
      <vt:lpstr>Painful Procedures: Mild Pain</vt:lpstr>
      <vt:lpstr>Painful Procedures: Moderate Pain</vt:lpstr>
      <vt:lpstr>Other conditions</vt:lpstr>
      <vt:lpstr>Premature Infant Pain Profile: PIPP Scale</vt:lpstr>
      <vt:lpstr>Slide 13</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Pain and Stress in  Neonates</dc:title>
  <dc:creator>Mangala Bharathi S</dc:creator>
  <cp:lastModifiedBy>Designo</cp:lastModifiedBy>
  <cp:revision>10</cp:revision>
  <dcterms:created xsi:type="dcterms:W3CDTF">2017-02-17T06:16:32Z</dcterms:created>
  <dcterms:modified xsi:type="dcterms:W3CDTF">2017-06-13T09:06:45Z</dcterms:modified>
</cp:coreProperties>
</file>